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FDD207"/>
    <a:srgbClr val="FFF534"/>
    <a:srgbClr val="FFE05B"/>
    <a:srgbClr val="AFABAB"/>
    <a:srgbClr val="4C26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8324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90" y="75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213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8CA843F-9A04-4216-8544-FE04AE435F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F92F72-5810-40B4-B725-8913BE0B97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B8D5F-31A1-4E65-92D4-F8DFF6CA6A26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AAB04D-C2A2-4D09-AA98-0BB7053837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8D194F-A952-42B4-B400-C32220961C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66B48-5EB7-43C8-BAF4-13AC22612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168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813C7ED-4F29-441E-B52E-5942E83A80E2}"/>
              </a:ext>
            </a:extLst>
          </p:cNvPr>
          <p:cNvSpPr/>
          <p:nvPr userDrawn="1"/>
        </p:nvSpPr>
        <p:spPr>
          <a:xfrm>
            <a:off x="0" y="1661984"/>
            <a:ext cx="12192000" cy="3509106"/>
          </a:xfrm>
          <a:prstGeom prst="rect">
            <a:avLst/>
          </a:prstGeom>
          <a:solidFill>
            <a:srgbClr val="FDD2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FC1E79-3242-488D-9C62-5429DF71465A}"/>
              </a:ext>
            </a:extLst>
          </p:cNvPr>
          <p:cNvGrpSpPr/>
          <p:nvPr userDrawn="1"/>
        </p:nvGrpSpPr>
        <p:grpSpPr>
          <a:xfrm>
            <a:off x="0" y="2822283"/>
            <a:ext cx="12192000" cy="769441"/>
            <a:chOff x="0" y="2822283"/>
            <a:chExt cx="12192000" cy="76944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0BB6406-4EF5-4AF4-A154-5C6A9BFAAFD2}"/>
                </a:ext>
              </a:extLst>
            </p:cNvPr>
            <p:cNvSpPr/>
            <p:nvPr userDrawn="1"/>
          </p:nvSpPr>
          <p:spPr>
            <a:xfrm>
              <a:off x="0" y="2822283"/>
              <a:ext cx="12192000" cy="769441"/>
            </a:xfrm>
            <a:prstGeom prst="rect">
              <a:avLst/>
            </a:prstGeom>
            <a:solidFill>
              <a:srgbClr val="4C2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825A8A-46C4-4A42-AC0C-9F33CD42F067}"/>
                </a:ext>
              </a:extLst>
            </p:cNvPr>
            <p:cNvSpPr txBox="1"/>
            <p:nvPr userDrawn="1"/>
          </p:nvSpPr>
          <p:spPr>
            <a:xfrm>
              <a:off x="346841" y="2822283"/>
              <a:ext cx="80877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카카오 빅데이터의 발견 </a:t>
              </a:r>
              <a:r>
                <a:rPr lang="en-US" altLang="ko-KR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: </a:t>
              </a:r>
              <a:r>
                <a:rPr lang="ko-KR" altLang="en-US" sz="4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카카오택시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62D85CC-0596-4323-8ED6-F21FAE712C2D}"/>
              </a:ext>
            </a:extLst>
          </p:cNvPr>
          <p:cNvGrpSpPr/>
          <p:nvPr userDrawn="1"/>
        </p:nvGrpSpPr>
        <p:grpSpPr>
          <a:xfrm>
            <a:off x="7258830" y="3213424"/>
            <a:ext cx="4933170" cy="1831566"/>
            <a:chOff x="7950200" y="1964656"/>
            <a:chExt cx="3987800" cy="14805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A56C7FC-D2E9-465B-9107-AD9909733BC5}"/>
                </a:ext>
              </a:extLst>
            </p:cNvPr>
            <p:cNvSpPr/>
            <p:nvPr/>
          </p:nvSpPr>
          <p:spPr>
            <a:xfrm>
              <a:off x="7950200" y="3242029"/>
              <a:ext cx="3987800" cy="203200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Picture 2" descr="http://m.jobnjoy.com/files/editor/1455847733073_1.png">
              <a:extLst>
                <a:ext uri="{FF2B5EF4-FFF2-40B4-BE49-F238E27FC236}">
                  <a16:creationId xmlns:a16="http://schemas.microsoft.com/office/drawing/2014/main" id="{97E57BD4-E65D-452F-AB40-C53A266907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DDC2F"/>
                </a:clrFrom>
                <a:clrTo>
                  <a:srgbClr val="FDDC2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32" t="22265" r="8079" b="17666"/>
            <a:stretch/>
          </p:blipFill>
          <p:spPr bwMode="auto">
            <a:xfrm>
              <a:off x="7950200" y="1964656"/>
              <a:ext cx="3987800" cy="1437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CEE00B6-DBA4-45F4-829A-C13B728F7BED}"/>
              </a:ext>
            </a:extLst>
          </p:cNvPr>
          <p:cNvSpPr txBox="1"/>
          <p:nvPr userDrawn="1"/>
        </p:nvSpPr>
        <p:spPr>
          <a:xfrm>
            <a:off x="346841" y="3605184"/>
            <a:ext cx="6911989" cy="138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4C26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#3</a:t>
            </a:r>
            <a:r>
              <a:rPr lang="ko-KR" altLang="en-US" sz="1800" dirty="0">
                <a:solidFill>
                  <a:srgbClr val="4C26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카카오택시가 바꿔 놓은 대중교통 지도</a:t>
            </a:r>
            <a:endParaRPr lang="en-US" altLang="ko-KR" sz="1800" dirty="0">
              <a:solidFill>
                <a:srgbClr val="4C26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4C26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#4 </a:t>
            </a:r>
            <a:r>
              <a:rPr lang="ko-KR" altLang="en-US" sz="1800" dirty="0">
                <a:solidFill>
                  <a:srgbClr val="4C26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카카오택시 블랙 이용현황 분석</a:t>
            </a:r>
            <a:endParaRPr lang="en-US" altLang="ko-KR" sz="1800" dirty="0">
              <a:solidFill>
                <a:srgbClr val="4C26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800">
                <a:solidFill>
                  <a:srgbClr val="4C26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17.07.11 </a:t>
            </a:r>
            <a:r>
              <a:rPr lang="ko-KR" altLang="en-US" sz="1800" dirty="0" err="1">
                <a:solidFill>
                  <a:srgbClr val="4C26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장예훈</a:t>
            </a:r>
            <a:endParaRPr lang="ko-KR" altLang="en-US" sz="1800" dirty="0">
              <a:solidFill>
                <a:srgbClr val="4C26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671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1DCAD-0E07-4F85-A2D6-EADFC754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7D6B6E-DACD-49A6-9414-40271B921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1319C-910D-4EBF-BAB5-7A524CA7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FD522-4596-445B-89ED-A74D4CFF62F8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DB0B2-CF08-4BD2-BEF7-89FBCAAD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D0525-722A-497F-B802-9614C68B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7B77-6163-4660-9248-98DDF68E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24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190044-D5DA-41D3-96B1-7AD4E2755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4339BD-B074-419F-AD21-A7E1009E4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4A7628-EB93-4E5E-93A2-547684E4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FD522-4596-445B-89ED-A74D4CFF62F8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E8710E-D0AC-450F-8775-B4FFDF39E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40BC97-C5AB-4591-A4AF-7A378599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7B77-6163-4660-9248-98DDF68E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23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0D466-DA26-4885-AC00-A02DBA786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024759"/>
          </a:xfrm>
          <a:solidFill>
            <a:srgbClr val="4C2600"/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/>
              <a:t>   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09797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9830FF-65EF-4A6F-8664-B12D4A30C2D5}"/>
              </a:ext>
            </a:extLst>
          </p:cNvPr>
          <p:cNvSpPr/>
          <p:nvPr userDrawn="1"/>
        </p:nvSpPr>
        <p:spPr>
          <a:xfrm>
            <a:off x="0" y="0"/>
            <a:ext cx="12192000" cy="3930732"/>
          </a:xfrm>
          <a:prstGeom prst="rect">
            <a:avLst/>
          </a:prstGeom>
          <a:solidFill>
            <a:srgbClr val="FDD2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078A5-5EAB-4A69-8CBC-5BEC7AF6ACCE}"/>
              </a:ext>
            </a:extLst>
          </p:cNvPr>
          <p:cNvSpPr txBox="1"/>
          <p:nvPr userDrawn="1"/>
        </p:nvSpPr>
        <p:spPr>
          <a:xfrm>
            <a:off x="716478" y="0"/>
            <a:ext cx="1075904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7200" b="1" dirty="0">
                <a:solidFill>
                  <a:srgbClr val="6633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</a:p>
          <a:p>
            <a:pPr algn="ctr">
              <a:lnSpc>
                <a:spcPct val="100000"/>
              </a:lnSpc>
            </a:pPr>
            <a:r>
              <a:rPr lang="ko-KR" altLang="en-US" sz="3600" b="1" dirty="0">
                <a:solidFill>
                  <a:srgbClr val="6633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온라인에서 쌓이는 데이터가 </a:t>
            </a:r>
            <a:endParaRPr lang="en-US" altLang="ko-KR" sz="3600" b="1" dirty="0">
              <a:solidFill>
                <a:srgbClr val="6633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3600" b="1" dirty="0">
                <a:solidFill>
                  <a:srgbClr val="6633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오프라인 세상에서 </a:t>
            </a:r>
            <a:endParaRPr lang="en-US" altLang="ko-KR" sz="3600" b="1" dirty="0">
              <a:solidFill>
                <a:srgbClr val="6633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3600" b="1" dirty="0">
                <a:solidFill>
                  <a:srgbClr val="6633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또 다른 가치와 기회를 만들어 낼 수 있다</a:t>
            </a:r>
            <a:r>
              <a:rPr lang="en-US" altLang="ko-KR" sz="3600" b="1" dirty="0">
                <a:solidFill>
                  <a:srgbClr val="6633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algn="ctr">
              <a:lnSpc>
                <a:spcPct val="100000"/>
              </a:lnSpc>
            </a:pPr>
            <a:endParaRPr lang="en-US" altLang="ko-KR" sz="4000" b="1" dirty="0">
              <a:solidFill>
                <a:srgbClr val="6633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en-US" altLang="ko-KR" sz="7200" b="1" dirty="0">
                <a:solidFill>
                  <a:srgbClr val="6633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  <a:endParaRPr lang="ko-KR" altLang="en-US" sz="7200" b="1" dirty="0">
              <a:solidFill>
                <a:srgbClr val="6633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FF782C-0C51-46A2-BE40-21B0A25A6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9160" y="4031430"/>
            <a:ext cx="2483675" cy="28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6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2000B-E53B-43D0-83F9-EE9FC7D3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57E4E1-1D16-4E4B-BC10-96907642E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8F18C0-6C41-436C-96BD-75A896A6A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FD522-4596-445B-89ED-A74D4CFF62F8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0DA60B-2941-4C06-8553-3FBCB0E1D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7A456-C50A-4723-8E28-47349775B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7B77-6163-4660-9248-98DDF68E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3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AA15A-C50F-45DF-B255-AE7196D61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2031FB-7FDC-4450-BA0E-9FEC3D96A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D9EB3-E47D-4A94-B17D-CBAAECAA3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FD522-4596-445B-89ED-A74D4CFF62F8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BB8919-F58A-4A85-87DC-068046BA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80F20A-E949-45BE-9E4F-B43D53CC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7B77-6163-4660-9248-98DDF68E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821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1C42A-A6AB-442F-B38F-D0CB5993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91AD8C-E06C-4110-A267-B1F792A60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3BAB25-9E8B-482C-A381-FE3092272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31DF52-AFD8-4FF4-8F70-57F5DCAE7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FD522-4596-445B-89ED-A74D4CFF62F8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4A1F02-1548-41D9-B91C-78D36BDD6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02E3ED-2E6E-4CB6-ADE2-4482697F2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7B77-6163-4660-9248-98DDF68E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72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D7778-DFCA-4BE7-AA33-DB0C7C980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59AEEB-C86F-427E-AF00-0B610DEF5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A15416-F94E-44F3-9A5B-102816A0C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D7D742-87A7-4D3B-AC9E-52E94FB1C8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E66D88-B1FE-49F5-8AD7-7BB45E4C52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8F6393-92C7-4849-9D53-93811932F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FD522-4596-445B-89ED-A74D4CFF62F8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A31525-EA6A-45D2-AB8E-3DA9B7C66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C0DDFB-F75E-496D-B7E7-BB3A45DB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7B77-6163-4660-9248-98DDF68E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7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1B61A-0C32-4B5E-849A-4DE6E46C5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E3EFEF-770C-4BF1-89DD-7C269108D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AB16DA-0F4A-434C-9A7D-5B95DD1C0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EA7D68-F44C-4AD7-9B39-06FE87A43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FD522-4596-445B-89ED-A74D4CFF62F8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12A25C-2456-412B-9FF7-D76B07F4B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F0B076-D53B-4A3C-B2DC-E4F14EB4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7B77-6163-4660-9248-98DDF68E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133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BEEBD-793B-490B-873D-8C64FC62F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895E29-4EFD-4762-81D2-AEF35A265C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3B7A6-3F29-468A-9DD7-2994F160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B8D2EB-D358-4B92-9AC5-07291592A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FD522-4596-445B-89ED-A74D4CFF62F8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03D235-00BA-4A4B-AA51-8C6F2DEA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FD09A4-365D-4658-B515-2EAD030A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7B77-6163-4660-9248-98DDF68E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20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5BB5B9-1E99-48D1-BEF5-063C74F8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0A627C-5F65-432F-80A6-4E0BFB389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C0EE09-3E9A-430E-93B7-7E079730B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FD522-4596-445B-89ED-A74D4CFF62F8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2A9BDF-2DA2-4280-AB47-8C1057E7E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F0C78C-764D-4776-B880-6C368F640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17B77-6163-4660-9248-98DDF68E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6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0" r:id="rId4"/>
    <p:sldLayoutId id="2147483651" r:id="rId5"/>
    <p:sldLayoutId id="2147483652" r:id="rId6"/>
    <p:sldLayoutId id="2147483653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049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4FCB6-B04D-4392-9ED6-BE9033940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#4 </a:t>
            </a:r>
            <a:r>
              <a:rPr lang="ko-KR" altLang="en-US" dirty="0"/>
              <a:t>카카오 블랙 최다 호출 지역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ABFB5-54E7-42F1-89F0-30CAB7B9DC54}"/>
              </a:ext>
            </a:extLst>
          </p:cNvPr>
          <p:cNvSpPr txBox="1"/>
          <p:nvPr/>
        </p:nvSpPr>
        <p:spPr>
          <a:xfrm>
            <a:off x="0" y="1684328"/>
            <a:ext cx="121919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최다 호출 지역 지점별 분석 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출발지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24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이태원 일대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종로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·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광화문일대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       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강남 일대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도착지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서울역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4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이태원역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강남역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신림역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       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그랜드하얏트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서울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서울대입구역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      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용산역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김포국제공항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711841-17DB-44FA-8441-2FA56F78B519}"/>
              </a:ext>
            </a:extLst>
          </p:cNvPr>
          <p:cNvGrpSpPr/>
          <p:nvPr/>
        </p:nvGrpSpPr>
        <p:grpSpPr>
          <a:xfrm>
            <a:off x="4845132" y="1684328"/>
            <a:ext cx="7251863" cy="4757606"/>
            <a:chOff x="5034915" y="1871247"/>
            <a:chExt cx="7353300" cy="42957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9AC1CBF-45A1-4745-B444-4A701C67E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4915" y="1871247"/>
              <a:ext cx="3676650" cy="429577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F0809BF-C37E-4968-94C5-3D80ED549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1565" y="2118897"/>
              <a:ext cx="3676650" cy="404812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540165-3180-47A2-A9AF-C0810354CD78}"/>
              </a:ext>
            </a:extLst>
          </p:cNvPr>
          <p:cNvSpPr/>
          <p:nvPr/>
        </p:nvSpPr>
        <p:spPr>
          <a:xfrm>
            <a:off x="5142015" y="2588529"/>
            <a:ext cx="1698171" cy="282930"/>
          </a:xfrm>
          <a:prstGeom prst="rect">
            <a:avLst/>
          </a:prstGeom>
          <a:solidFill>
            <a:srgbClr val="FFF534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349CD5-0364-419D-86C0-21BC01499AF4}"/>
              </a:ext>
            </a:extLst>
          </p:cNvPr>
          <p:cNvSpPr/>
          <p:nvPr/>
        </p:nvSpPr>
        <p:spPr>
          <a:xfrm>
            <a:off x="5142015" y="1996049"/>
            <a:ext cx="1698171" cy="282930"/>
          </a:xfrm>
          <a:prstGeom prst="rect">
            <a:avLst/>
          </a:prstGeom>
          <a:solidFill>
            <a:srgbClr val="FFF534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DF0455-A007-40CC-B135-F6D5B48C9B0C}"/>
              </a:ext>
            </a:extLst>
          </p:cNvPr>
          <p:cNvSpPr/>
          <p:nvPr/>
        </p:nvSpPr>
        <p:spPr>
          <a:xfrm>
            <a:off x="5142016" y="3175907"/>
            <a:ext cx="1698171" cy="282930"/>
          </a:xfrm>
          <a:prstGeom prst="rect">
            <a:avLst/>
          </a:prstGeom>
          <a:solidFill>
            <a:srgbClr val="FFF534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E84B9E-5C95-42A4-BA00-9D85B258368C}"/>
              </a:ext>
            </a:extLst>
          </p:cNvPr>
          <p:cNvSpPr/>
          <p:nvPr/>
        </p:nvSpPr>
        <p:spPr>
          <a:xfrm>
            <a:off x="5142016" y="3466110"/>
            <a:ext cx="1698171" cy="282930"/>
          </a:xfrm>
          <a:prstGeom prst="rect">
            <a:avLst/>
          </a:prstGeom>
          <a:solidFill>
            <a:srgbClr val="FFF534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C7B7ED-D5C7-479D-9DD9-F75C85712278}"/>
              </a:ext>
            </a:extLst>
          </p:cNvPr>
          <p:cNvSpPr/>
          <p:nvPr/>
        </p:nvSpPr>
        <p:spPr>
          <a:xfrm>
            <a:off x="5142014" y="4655314"/>
            <a:ext cx="1698171" cy="282930"/>
          </a:xfrm>
          <a:prstGeom prst="rect">
            <a:avLst/>
          </a:prstGeom>
          <a:solidFill>
            <a:srgbClr val="FFF534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BBCF79-0F5B-42C5-8DFC-2B0E3000833B}"/>
              </a:ext>
            </a:extLst>
          </p:cNvPr>
          <p:cNvSpPr/>
          <p:nvPr/>
        </p:nvSpPr>
        <p:spPr>
          <a:xfrm>
            <a:off x="8767948" y="3466110"/>
            <a:ext cx="1698171" cy="282930"/>
          </a:xfrm>
          <a:prstGeom prst="rect">
            <a:avLst/>
          </a:prstGeom>
          <a:solidFill>
            <a:srgbClr val="FFF534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B49D0C-0A17-4146-B215-B5E046570B52}"/>
              </a:ext>
            </a:extLst>
          </p:cNvPr>
          <p:cNvSpPr/>
          <p:nvPr/>
        </p:nvSpPr>
        <p:spPr>
          <a:xfrm>
            <a:off x="6863286" y="2290516"/>
            <a:ext cx="1584678" cy="282930"/>
          </a:xfrm>
          <a:prstGeom prst="rect">
            <a:avLst/>
          </a:prstGeom>
          <a:solidFill>
            <a:srgbClr val="6633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054C06-88D7-41F9-A39D-0F8DF62396C8}"/>
              </a:ext>
            </a:extLst>
          </p:cNvPr>
          <p:cNvSpPr/>
          <p:nvPr/>
        </p:nvSpPr>
        <p:spPr>
          <a:xfrm>
            <a:off x="6863286" y="5242692"/>
            <a:ext cx="1584678" cy="282930"/>
          </a:xfrm>
          <a:prstGeom prst="rect">
            <a:avLst/>
          </a:prstGeom>
          <a:solidFill>
            <a:srgbClr val="6633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39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3271B-F2C1-4AF6-B718-5D7572D09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#4 </a:t>
            </a:r>
            <a:r>
              <a:rPr lang="ko-KR" altLang="en-US" dirty="0"/>
              <a:t>목적지 세분화 </a:t>
            </a:r>
            <a:r>
              <a:rPr lang="en-US" altLang="ko-KR" dirty="0"/>
              <a:t>– </a:t>
            </a:r>
            <a:r>
              <a:rPr lang="ko-KR" altLang="en-US" dirty="0"/>
              <a:t>병원</a:t>
            </a:r>
            <a:r>
              <a:rPr lang="en-US" altLang="ko-KR" dirty="0"/>
              <a:t>, </a:t>
            </a:r>
            <a:r>
              <a:rPr lang="ko-KR" altLang="en-US" dirty="0"/>
              <a:t>백화점</a:t>
            </a:r>
            <a:r>
              <a:rPr lang="en-US" altLang="ko-KR" dirty="0"/>
              <a:t>, </a:t>
            </a:r>
            <a:r>
              <a:rPr lang="ko-KR" altLang="en-US" dirty="0"/>
              <a:t>호텔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E745FD-55EC-4E17-8966-27BD6C8DA6A9}"/>
              </a:ext>
            </a:extLst>
          </p:cNvPr>
          <p:cNvSpPr txBox="1"/>
          <p:nvPr/>
        </p:nvSpPr>
        <p:spPr>
          <a:xfrm>
            <a:off x="0" y="1289234"/>
            <a:ext cx="12191999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고급택시를 이용하여 가장 많이 찾는 곳이라고 해석해도 무리가 없을 것이라고 판단</a:t>
            </a:r>
            <a:endParaRPr lang="en-US" altLang="ko-KR" sz="3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087F43-E042-4598-8EC4-FB378CF70C86}"/>
              </a:ext>
            </a:extLst>
          </p:cNvPr>
          <p:cNvGrpSpPr/>
          <p:nvPr/>
        </p:nvGrpSpPr>
        <p:grpSpPr>
          <a:xfrm>
            <a:off x="220614" y="2165682"/>
            <a:ext cx="11750772" cy="4005943"/>
            <a:chOff x="243632" y="2149641"/>
            <a:chExt cx="14046125" cy="420355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D11A708-A69B-4CF9-8A51-272BAD0BB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632" y="2149641"/>
              <a:ext cx="4253102" cy="420355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217C01-E778-4836-9276-A2CBF1CC8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9756" y="2162175"/>
              <a:ext cx="4273518" cy="419101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73725DE-3894-4217-BCDF-7E5187C1D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6297" y="2162175"/>
              <a:ext cx="4973460" cy="4191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9882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EC700-81AA-46D6-9A2F-21C7AFC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#4 </a:t>
            </a:r>
            <a:r>
              <a:rPr lang="ko-KR" altLang="en-US" dirty="0"/>
              <a:t>목적지 세분화 </a:t>
            </a:r>
            <a:r>
              <a:rPr lang="en-US" altLang="ko-KR" dirty="0"/>
              <a:t>– </a:t>
            </a:r>
            <a:r>
              <a:rPr lang="ko-KR" altLang="en-US" dirty="0"/>
              <a:t>병원</a:t>
            </a:r>
            <a:r>
              <a:rPr lang="en-US" altLang="ko-KR" dirty="0"/>
              <a:t>, </a:t>
            </a:r>
            <a:r>
              <a:rPr lang="ko-KR" altLang="en-US" dirty="0"/>
              <a:t>백화점</a:t>
            </a:r>
            <a:r>
              <a:rPr lang="en-US" altLang="ko-KR" dirty="0"/>
              <a:t>, </a:t>
            </a:r>
            <a:r>
              <a:rPr lang="ko-KR" altLang="en-US" dirty="0"/>
              <a:t>호텔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EEAA33-219F-437B-A3CC-6F8A10F80B94}"/>
              </a:ext>
            </a:extLst>
          </p:cNvPr>
          <p:cNvSpPr txBox="1"/>
          <p:nvPr/>
        </p:nvSpPr>
        <p:spPr>
          <a:xfrm>
            <a:off x="1" y="1419862"/>
            <a:ext cx="121919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출발지의 경우 목적지 순위와 유의미하게 상응하기 보다는 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해당 지점이 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교통 정체 지역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속하는지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일반 택시를 잡기가 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상대적으로 불편한 지역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인지 등에 따라 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영향을 다소 받았을 것이라고 해석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목적지나 출발지를 입력할 때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‘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○ ○ 병원 사거리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’, ‘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○ ○ 병원 앞 교차로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등 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해당 병원을 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랜드마크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활용 했을 가능성 감안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반려동물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데리고 일반 택시 잡는 게 상대적으로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어렵다는 사정 등이 반영된 것으로 보임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5414F9-C94B-4977-9B87-17E14577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706" y="1419862"/>
            <a:ext cx="4488987" cy="505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21D8-72DF-49A1-B015-1908FE26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#4 </a:t>
            </a:r>
            <a:r>
              <a:rPr lang="ko-KR" altLang="en-US" dirty="0"/>
              <a:t>카카오 블랙 최다 이용구간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28A5BF-540D-4EB7-9C85-F5215060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68" y="2302489"/>
            <a:ext cx="8704263" cy="41960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785559-C26E-4555-A734-2F6F6C99CDFC}"/>
              </a:ext>
            </a:extLst>
          </p:cNvPr>
          <p:cNvSpPr txBox="1"/>
          <p:nvPr/>
        </p:nvSpPr>
        <p:spPr>
          <a:xfrm>
            <a:off x="1" y="1365658"/>
            <a:ext cx="12191999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최다 이용 구간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3~4km </a:t>
            </a:r>
            <a:endParaRPr lang="en-US" altLang="ko-KR" sz="3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0629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A7908-D65B-4609-899E-97D6A6AD0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#4 </a:t>
            </a:r>
            <a:r>
              <a:rPr lang="ko-KR" altLang="en-US" dirty="0"/>
              <a:t>카카오 블랙 최다 결제 금액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3AE45B-4B3B-472E-AA6D-CD866258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04" y="2538411"/>
            <a:ext cx="10355392" cy="39385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0FC2A-13DE-488B-9857-0E78B00BCF2A}"/>
              </a:ext>
            </a:extLst>
          </p:cNvPr>
          <p:cNvSpPr txBox="1"/>
          <p:nvPr/>
        </p:nvSpPr>
        <p:spPr>
          <a:xfrm>
            <a:off x="1" y="136565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최다 결제 금액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: 13,000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원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~ 17,000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원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3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503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C08A5-7FE4-493F-A471-5B3134B11A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1025525"/>
          </a:xfrm>
        </p:spPr>
        <p:txBody>
          <a:bodyPr/>
          <a:lstStyle/>
          <a:p>
            <a:r>
              <a:rPr lang="en-US" altLang="ko-KR" dirty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1514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E6C4355-C770-49C9-91BA-8DF665F9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</a:t>
            </a:r>
            <a:r>
              <a:rPr lang="en-US" altLang="ko-KR" dirty="0"/>
              <a:t>#3 </a:t>
            </a:r>
            <a:r>
              <a:rPr lang="ko-KR" altLang="en-US" dirty="0"/>
              <a:t>카카오 택시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66A995A-9FED-44A1-BAC2-4C73B4A84AA2}"/>
              </a:ext>
            </a:extLst>
          </p:cNvPr>
          <p:cNvGrpSpPr/>
          <p:nvPr/>
        </p:nvGrpSpPr>
        <p:grpSpPr>
          <a:xfrm>
            <a:off x="199696" y="1353716"/>
            <a:ext cx="11571890" cy="1107995"/>
            <a:chOff x="310055" y="5218387"/>
            <a:chExt cx="11571890" cy="11079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D39999-2C39-4703-BC7B-EB6749FB80C5}"/>
                </a:ext>
              </a:extLst>
            </p:cNvPr>
            <p:cNvSpPr txBox="1"/>
            <p:nvPr/>
          </p:nvSpPr>
          <p:spPr>
            <a:xfrm>
              <a:off x="310055" y="5218387"/>
              <a:ext cx="115718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카카오 택시 </a:t>
              </a:r>
              <a:r>
                <a:rPr lang="en-US" altLang="ko-KR" sz="28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= </a:t>
              </a:r>
              <a:r>
                <a:rPr lang="ko-KR" altLang="en-US" sz="28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전통적인 택시 산업 </a:t>
              </a:r>
              <a:r>
                <a:rPr lang="en-US" altLang="ko-KR" sz="28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+ </a:t>
              </a:r>
              <a:r>
                <a:rPr lang="ko-KR" altLang="en-US" sz="28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카카오의 </a:t>
              </a:r>
              <a:r>
                <a:rPr lang="en-US" altLang="ko-KR" sz="28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IT </a:t>
              </a:r>
              <a:r>
                <a:rPr lang="ko-KR" altLang="en-US" sz="28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기술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52187B-4B1A-4FA1-9A5C-02122D75ACF4}"/>
                </a:ext>
              </a:extLst>
            </p:cNvPr>
            <p:cNvSpPr txBox="1"/>
            <p:nvPr/>
          </p:nvSpPr>
          <p:spPr>
            <a:xfrm>
              <a:off x="310055" y="5741607"/>
              <a:ext cx="115718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▶▶▶ 기존에는 발견하기 힘들었던 대중교통 </a:t>
              </a:r>
              <a:r>
                <a:rPr lang="ko-KR" altLang="en-US" sz="3200" b="1" dirty="0">
                  <a:solidFill>
                    <a:srgbClr val="FDD20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틈새시장</a:t>
              </a:r>
              <a:endParaRPr lang="ko-KR" altLang="en-US" sz="28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5C1FA0-93F4-4AD9-A067-F0B751BA0757}"/>
              </a:ext>
            </a:extLst>
          </p:cNvPr>
          <p:cNvGrpSpPr/>
          <p:nvPr/>
        </p:nvGrpSpPr>
        <p:grpSpPr>
          <a:xfrm>
            <a:off x="1487634" y="2577418"/>
            <a:ext cx="9584195" cy="2161204"/>
            <a:chOff x="1335915" y="2012325"/>
            <a:chExt cx="10124377" cy="228301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F88408-05DC-4B32-841B-5D6249987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4" r="31504"/>
            <a:stretch/>
          </p:blipFill>
          <p:spPr>
            <a:xfrm>
              <a:off x="7589708" y="2296873"/>
              <a:ext cx="3870584" cy="171391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3499C4B-26F5-4BCA-A04D-4FBF839DA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5915" y="2012325"/>
              <a:ext cx="2662170" cy="2283013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1C2FDC8-67E2-40E5-9857-797F932D03B4}"/>
                </a:ext>
              </a:extLst>
            </p:cNvPr>
            <p:cNvSpPr/>
            <p:nvPr/>
          </p:nvSpPr>
          <p:spPr>
            <a:xfrm>
              <a:off x="5031896" y="2578030"/>
              <a:ext cx="1524000" cy="1524000"/>
            </a:xfrm>
            <a:prstGeom prst="ellipse">
              <a:avLst/>
            </a:prstGeom>
            <a:solidFill>
              <a:srgbClr val="4C2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+</a:t>
              </a:r>
              <a:endParaRPr lang="ko-KR" altLang="en-US" sz="166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D0B9CD7-3F36-40CA-9727-43E62CC4C738}"/>
              </a:ext>
            </a:extLst>
          </p:cNvPr>
          <p:cNvSpPr txBox="1"/>
          <p:nvPr/>
        </p:nvSpPr>
        <p:spPr>
          <a:xfrm>
            <a:off x="0" y="5439103"/>
            <a:ext cx="11950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기사의 수입이 늘어남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승객이 편리해짐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→ 수 십 억 건의 </a:t>
            </a:r>
            <a:r>
              <a:rPr lang="ko-KR" altLang="en-US" sz="28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교통 빅데이터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기반으로 전국의 대중교통 지도를 재생성  </a:t>
            </a:r>
          </a:p>
        </p:txBody>
      </p:sp>
    </p:spTree>
    <p:extLst>
      <p:ext uri="{BB962C8B-B14F-4D97-AF65-F5344CB8AC3E}">
        <p14:creationId xmlns:p14="http://schemas.microsoft.com/office/powerpoint/2010/main" val="3870482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88928-AD87-4631-BC50-F814E237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#3 </a:t>
            </a:r>
            <a:r>
              <a:rPr lang="ko-KR" altLang="en-US" dirty="0"/>
              <a:t>빅 데이터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F5CA12-56C6-4BBE-92FC-8015EAB313F0}"/>
              </a:ext>
            </a:extLst>
          </p:cNvPr>
          <p:cNvSpPr txBox="1"/>
          <p:nvPr/>
        </p:nvSpPr>
        <p:spPr>
          <a:xfrm>
            <a:off x="0" y="1120676"/>
            <a:ext cx="12191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서울은 전 세계에서 대중교통 시스템이 가장 잘 구축되어 있는 대도시 중 하나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빅데이터 분석 결과 ▶ </a:t>
            </a:r>
            <a:r>
              <a:rPr lang="ko-KR" altLang="en-US" sz="24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단거리 택시이용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빈도가 높은 구간이 분명하게 존재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특정지역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상암동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DMC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 일대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사당역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오피스빌딩 일대 등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은 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지하철역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 지하철 연계 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마을 버스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노선이 </a:t>
            </a:r>
            <a:r>
              <a:rPr lang="ko-KR" altLang="en-US" sz="24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다수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존재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DMC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단거리 택시 이용률은 </a:t>
            </a:r>
            <a:r>
              <a:rPr lang="ko-KR" altLang="en-US" sz="2400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서울 평균대비 </a:t>
            </a:r>
            <a:r>
              <a:rPr lang="en-US" altLang="ko-KR" sz="24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24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배</a:t>
            </a:r>
            <a:r>
              <a:rPr lang="ko-KR" altLang="en-US" sz="2400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서울 평균 이용률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11%, DMC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이용률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30~35%)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카카오는 단거리 택시 호출과 이동경로 데이터를 더욱 효과적으로 분석하기 위해 빅데이터 영상을 제작 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3E7D17-641C-4FBE-AD0E-4FC05B9FE752}"/>
              </a:ext>
            </a:extLst>
          </p:cNvPr>
          <p:cNvGrpSpPr/>
          <p:nvPr/>
        </p:nvGrpSpPr>
        <p:grpSpPr>
          <a:xfrm>
            <a:off x="1679485" y="3982998"/>
            <a:ext cx="8833029" cy="2685204"/>
            <a:chOff x="1173977" y="3592477"/>
            <a:chExt cx="9948378" cy="286404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81FE28-DEF3-4762-B354-6EE56C71A1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310" t="7219" r="24225" b="12475"/>
            <a:stretch/>
          </p:blipFill>
          <p:spPr>
            <a:xfrm>
              <a:off x="1173977" y="3592477"/>
              <a:ext cx="4603866" cy="286404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36B459E-842C-497A-A77C-80CF22A96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860" t="5625" r="23816" b="9845"/>
            <a:stretch/>
          </p:blipFill>
          <p:spPr>
            <a:xfrm>
              <a:off x="6518489" y="3592477"/>
              <a:ext cx="4603866" cy="2864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9565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E195A-1845-4ECF-A32A-620FF99E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#3 Last One Mile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D9581-B227-4600-BC1F-9C48EE64EA69}"/>
              </a:ext>
            </a:extLst>
          </p:cNvPr>
          <p:cNvSpPr txBox="1"/>
          <p:nvPr/>
        </p:nvSpPr>
        <p:spPr>
          <a:xfrm>
            <a:off x="1" y="1180475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Last One Mile :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버스 정류장이 목적지와 멀리 떨어져 있어서 </a:t>
            </a:r>
            <a:r>
              <a:rPr lang="ko-KR" altLang="en-US" sz="24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도보이용 구간이 많거나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                  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버스 운행경로가 복잡해서 </a:t>
            </a:r>
            <a:r>
              <a:rPr lang="ko-KR" altLang="en-US" sz="24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전체 이동시간이 긴 구간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ex)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상암동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DMC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일대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사당역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오피스빌딩 일대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8EDC83B-AB4E-49D5-B6D5-1C3C12662573}"/>
              </a:ext>
            </a:extLst>
          </p:cNvPr>
          <p:cNvGrpSpPr/>
          <p:nvPr/>
        </p:nvGrpSpPr>
        <p:grpSpPr>
          <a:xfrm>
            <a:off x="374904" y="2899524"/>
            <a:ext cx="11442192" cy="1588008"/>
            <a:chOff x="432816" y="3733800"/>
            <a:chExt cx="11442192" cy="1588008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C0B95A1-9F19-4902-B0AD-5A23EA410CD2}"/>
                </a:ext>
              </a:extLst>
            </p:cNvPr>
            <p:cNvCxnSpPr/>
            <p:nvPr/>
          </p:nvCxnSpPr>
          <p:spPr>
            <a:xfrm>
              <a:off x="7028688" y="4712208"/>
              <a:ext cx="3407664" cy="0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09972D3-2CAC-4201-A834-CEBDD8804E0D}"/>
                </a:ext>
              </a:extLst>
            </p:cNvPr>
            <p:cNvCxnSpPr>
              <a:stCxn id="4" idx="3"/>
              <a:endCxn id="9" idx="2"/>
            </p:cNvCxnSpPr>
            <p:nvPr/>
          </p:nvCxnSpPr>
          <p:spPr>
            <a:xfrm>
              <a:off x="1871472" y="4690872"/>
              <a:ext cx="3407664" cy="0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965DCB-4190-4B7E-A3C3-CDF15A0B975E}"/>
                </a:ext>
              </a:extLst>
            </p:cNvPr>
            <p:cNvSpPr/>
            <p:nvPr/>
          </p:nvSpPr>
          <p:spPr>
            <a:xfrm>
              <a:off x="432816" y="4191000"/>
              <a:ext cx="1438656" cy="999744"/>
            </a:xfrm>
            <a:prstGeom prst="rect">
              <a:avLst/>
            </a:prstGeom>
            <a:solidFill>
              <a:srgbClr val="FDD207"/>
            </a:solid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>
                  <a:solidFill>
                    <a:srgbClr val="4C26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목적지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C0AE5F-7550-4F89-8A40-30912D470EE8}"/>
                </a:ext>
              </a:extLst>
            </p:cNvPr>
            <p:cNvSpPr/>
            <p:nvPr/>
          </p:nvSpPr>
          <p:spPr>
            <a:xfrm>
              <a:off x="10436352" y="4191000"/>
              <a:ext cx="1438656" cy="999744"/>
            </a:xfrm>
            <a:prstGeom prst="rect">
              <a:avLst/>
            </a:prstGeom>
            <a:solidFill>
              <a:srgbClr val="FDD207"/>
            </a:solid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>
                  <a:solidFill>
                    <a:srgbClr val="4C26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목적지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990B642-F64E-4BD6-A1D0-2C4F770E3A2E}"/>
                </a:ext>
              </a:extLst>
            </p:cNvPr>
            <p:cNvSpPr/>
            <p:nvPr/>
          </p:nvSpPr>
          <p:spPr>
            <a:xfrm>
              <a:off x="5279136" y="4059936"/>
              <a:ext cx="1749552" cy="1261872"/>
            </a:xfrm>
            <a:prstGeom prst="ellipse">
              <a:avLst/>
            </a:prstGeom>
            <a:solidFill>
              <a:srgbClr val="4C2600"/>
            </a:solid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지하철</a:t>
              </a:r>
              <a:r>
                <a:rPr lang="en-US" altLang="ko-KR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</a:t>
              </a:r>
            </a:p>
            <a:p>
              <a:pPr algn="ctr"/>
              <a:r>
                <a:rPr lang="ko-KR" altLang="en-US" sz="2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광역버스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2C6C88F-9E96-46A7-966B-D7ABA90FA3B0}"/>
                </a:ext>
              </a:extLst>
            </p:cNvPr>
            <p:cNvSpPr/>
            <p:nvPr/>
          </p:nvSpPr>
          <p:spPr>
            <a:xfrm>
              <a:off x="3678936" y="4331208"/>
              <a:ext cx="1450848" cy="719328"/>
            </a:xfrm>
            <a:prstGeom prst="ellipse">
              <a:avLst/>
            </a:prstGeom>
            <a:solidFill>
              <a:srgbClr val="4C2600"/>
            </a:solid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지선</a:t>
              </a:r>
              <a:r>
                <a:rPr lang="en-US" altLang="ko-KR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마을</a:t>
              </a:r>
              <a:endPara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ko-KR" altLang="en-US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버스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A2BF96E-AD02-40B3-9522-AC923488AF21}"/>
                </a:ext>
              </a:extLst>
            </p:cNvPr>
            <p:cNvSpPr/>
            <p:nvPr/>
          </p:nvSpPr>
          <p:spPr>
            <a:xfrm>
              <a:off x="7178040" y="4331208"/>
              <a:ext cx="1450848" cy="719328"/>
            </a:xfrm>
            <a:prstGeom prst="ellipse">
              <a:avLst/>
            </a:prstGeom>
            <a:solidFill>
              <a:srgbClr val="4C2600"/>
            </a:solid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지선</a:t>
              </a:r>
              <a:r>
                <a:rPr lang="en-US" altLang="ko-KR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마을버스</a:t>
              </a:r>
            </a:p>
          </p:txBody>
        </p:sp>
        <p:pic>
          <p:nvPicPr>
            <p:cNvPr id="19" name="그래픽 18" descr="걷기">
              <a:extLst>
                <a:ext uri="{FF2B5EF4-FFF2-40B4-BE49-F238E27FC236}">
                  <a16:creationId xmlns:a16="http://schemas.microsoft.com/office/drawing/2014/main" id="{966E08D6-BF89-4129-BDC2-6FB1AC342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18004" y="3733800"/>
              <a:ext cx="914400" cy="914400"/>
            </a:xfrm>
            <a:prstGeom prst="rect">
              <a:avLst/>
            </a:prstGeom>
          </p:spPr>
        </p:pic>
        <p:pic>
          <p:nvPicPr>
            <p:cNvPr id="23" name="그래픽 22" descr="버스">
              <a:extLst>
                <a:ext uri="{FF2B5EF4-FFF2-40B4-BE49-F238E27FC236}">
                  <a16:creationId xmlns:a16="http://schemas.microsoft.com/office/drawing/2014/main" id="{7246D647-9B58-40DF-9A0A-076227C37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9070848" y="3932936"/>
              <a:ext cx="923544" cy="92354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75FF022-E012-4D09-8797-C56CF6DC76F7}"/>
              </a:ext>
            </a:extLst>
          </p:cNvPr>
          <p:cNvSpPr txBox="1"/>
          <p:nvPr/>
        </p:nvSpPr>
        <p:spPr>
          <a:xfrm>
            <a:off x="1" y="5006252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상암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DMC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인근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상암 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한화오벨리스크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↔ 대형 오피스 빌딩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DMC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입주 오피스빌딩 ↔ 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수색역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DMC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사당역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인근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오피스 빌딩 주변 대중교통 이용 불편 지역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23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3B3E9-C1F2-4D19-B396-B2B81751D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#3 Last One Mile </a:t>
            </a:r>
            <a:r>
              <a:rPr lang="ko-KR" altLang="en-US" dirty="0"/>
              <a:t>구간 단거리 택시 이용빈도 높은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CC6E45-94E9-4A4D-B490-494B887C6F2F}"/>
              </a:ext>
            </a:extLst>
          </p:cNvPr>
          <p:cNvSpPr txBox="1"/>
          <p:nvPr/>
        </p:nvSpPr>
        <p:spPr>
          <a:xfrm>
            <a:off x="0" y="1595003"/>
            <a:ext cx="1219199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두 지역의 공통점  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  <a:r>
              <a:rPr lang="en-US" altLang="ko-KR" sz="1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1) </a:t>
            </a:r>
            <a:r>
              <a:rPr lang="ko-KR" altLang="en-US" sz="1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지하철역에서 </a:t>
            </a:r>
            <a:r>
              <a:rPr lang="en-US" altLang="ko-KR" sz="1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2~3km</a:t>
            </a:r>
            <a:r>
              <a:rPr lang="ko-KR" altLang="en-US" sz="1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내에 </a:t>
            </a:r>
            <a:r>
              <a:rPr lang="ko-KR" altLang="en-US" sz="19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대형 오피스 빌딩</a:t>
            </a:r>
            <a:r>
              <a:rPr lang="ko-KR" altLang="en-US" sz="1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이나 </a:t>
            </a:r>
            <a:r>
              <a:rPr lang="ko-KR" altLang="en-US" sz="19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대규모 주거단지 </a:t>
            </a:r>
            <a:r>
              <a:rPr lang="ko-KR" altLang="en-US" sz="1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존재</a:t>
            </a:r>
            <a:endParaRPr lang="en-US" altLang="ko-KR" sz="19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2) </a:t>
            </a:r>
            <a:r>
              <a:rPr lang="ko-KR" altLang="en-US" sz="1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지하철 연계 버스노선을 이용하더라도 </a:t>
            </a:r>
            <a:r>
              <a:rPr lang="ko-KR" altLang="en-US" sz="19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정류장 위치</a:t>
            </a:r>
            <a:r>
              <a:rPr lang="ko-KR" altLang="en-US" sz="1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나 </a:t>
            </a:r>
            <a:r>
              <a:rPr lang="ko-KR" altLang="en-US" sz="19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복잡한 노선 </a:t>
            </a:r>
            <a:r>
              <a:rPr lang="ko-KR" altLang="en-US" sz="1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탓에 </a:t>
            </a:r>
            <a:r>
              <a:rPr lang="ko-KR" altLang="en-US" sz="19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도보로 </a:t>
            </a:r>
            <a:r>
              <a:rPr lang="en-US" altLang="ko-KR" sz="19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10</a:t>
            </a:r>
            <a:r>
              <a:rPr lang="ko-KR" altLang="en-US" sz="19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 이상 이동</a:t>
            </a:r>
            <a:endParaRPr lang="en-US" altLang="ko-KR" sz="1900" b="1" dirty="0">
              <a:solidFill>
                <a:srgbClr val="FDD20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3) </a:t>
            </a:r>
            <a:r>
              <a:rPr lang="ko-KR" altLang="en-US" sz="1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택시를 이용하면 총 </a:t>
            </a:r>
            <a:r>
              <a:rPr lang="en-US" altLang="ko-KR" sz="19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4~5</a:t>
            </a:r>
            <a:r>
              <a:rPr lang="ko-KR" altLang="en-US" sz="19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</a:t>
            </a:r>
            <a:r>
              <a:rPr lang="en-US" altLang="ko-KR" sz="1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버스</a:t>
            </a:r>
            <a:r>
              <a:rPr lang="en-US" altLang="ko-KR" sz="1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+</a:t>
            </a:r>
            <a:r>
              <a:rPr lang="ko-KR" altLang="en-US" sz="1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도보를 이용하면 총 </a:t>
            </a:r>
            <a:r>
              <a:rPr lang="en-US" altLang="ko-KR" sz="1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</a:t>
            </a:r>
            <a:r>
              <a:rPr lang="ko-KR" altLang="en-US" sz="1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분 소요 되는 구간</a:t>
            </a:r>
            <a:endParaRPr lang="en-US" altLang="ko-KR" sz="19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도보로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10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분 → 충분히 이동가능 거리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But,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출퇴근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시간에 쫓기는 직장인들에게는 </a:t>
            </a:r>
            <a:r>
              <a:rPr lang="ko-KR" altLang="en-US" sz="2400" b="1" dirty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</a:t>
            </a:r>
            <a:r>
              <a:rPr lang="en-US" altLang="ko-KR" sz="2400" b="1" dirty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400" b="1" dirty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魔</a:t>
            </a:r>
            <a:r>
              <a:rPr lang="en-US" altLang="ko-KR" sz="2400" b="1" dirty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2400" b="1" dirty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</a:t>
            </a:r>
            <a:r>
              <a:rPr lang="en-US" altLang="ko-KR" sz="2400" b="1" dirty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10</a:t>
            </a:r>
            <a:r>
              <a:rPr lang="ko-KR" altLang="en-US" sz="2400" b="1" dirty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▶ 대중교통 대신 </a:t>
            </a:r>
            <a:r>
              <a:rPr lang="ko-KR" altLang="en-US" sz="32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택시 선택</a:t>
            </a:r>
            <a:endParaRPr lang="en-US" altLang="ko-KR" sz="2800" b="1" dirty="0">
              <a:solidFill>
                <a:srgbClr val="FDD20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LOM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구간은 강남구처럼 교통망이 촘촘한 지역에도 존재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164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3FC58-AE5D-4798-B575-109E109F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#3 </a:t>
            </a:r>
            <a:r>
              <a:rPr lang="ko-KR" altLang="en-US" dirty="0"/>
              <a:t>대중교통 불편지역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444A15-BAB7-4AAB-885E-D5C2622CE1A4}"/>
              </a:ext>
            </a:extLst>
          </p:cNvPr>
          <p:cNvSpPr txBox="1"/>
          <p:nvPr/>
        </p:nvSpPr>
        <p:spPr>
          <a:xfrm>
            <a:off x="6096000" y="1475897"/>
            <a:ext cx="597408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대중교통 불편지역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가장 가까운 버스정류장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&amp;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지하철역에 도착하는 거리가 </a:t>
            </a:r>
            <a:r>
              <a:rPr lang="ko-KR" altLang="en-US" sz="24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걸어서 </a:t>
            </a:r>
            <a:r>
              <a:rPr lang="en-US" altLang="ko-KR" sz="24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15</a:t>
            </a:r>
            <a:r>
              <a:rPr lang="ko-KR" altLang="en-US" sz="24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 이상 </a:t>
            </a:r>
            <a:endParaRPr lang="en-US" altLang="ko-KR" sz="2400" b="1" dirty="0">
              <a:solidFill>
                <a:srgbClr val="FDD20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  <a:r>
              <a:rPr lang="ko-KR" altLang="en-US" sz="24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소요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되는 지역 </a:t>
            </a:r>
            <a:r>
              <a:rPr lang="en-US" altLang="ko-KR" sz="1400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ex) </a:t>
            </a:r>
            <a:r>
              <a:rPr lang="ko-KR" altLang="en-US" sz="1400" dirty="0" err="1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북악스카이웨이</a:t>
            </a:r>
            <a:r>
              <a:rPr lang="en-US" altLang="ko-KR" sz="1400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 err="1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중랑천</a:t>
            </a:r>
            <a:r>
              <a:rPr lang="ko-KR" altLang="en-US" sz="1400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일부</a:t>
            </a:r>
            <a:r>
              <a:rPr lang="en-US" altLang="ko-KR" sz="1400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 err="1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아차산</a:t>
            </a:r>
            <a:r>
              <a:rPr lang="en-US" altLang="ko-KR" sz="1400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 err="1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탄천</a:t>
            </a:r>
            <a:r>
              <a:rPr lang="ko-KR" altLang="en-US" sz="1400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일부</a:t>
            </a:r>
            <a:r>
              <a:rPr lang="en-US" altLang="ko-KR" sz="1400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 err="1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우면산</a:t>
            </a:r>
            <a:r>
              <a:rPr lang="en-US" altLang="ko-KR" sz="1400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                 </a:t>
            </a:r>
            <a:r>
              <a:rPr lang="ko-KR" altLang="en-US" sz="1400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관악산</a:t>
            </a:r>
            <a:r>
              <a:rPr lang="en-US" altLang="ko-KR" sz="1400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하늘공원</a:t>
            </a:r>
            <a:r>
              <a:rPr lang="en-US" altLang="ko-KR" sz="1400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김포공항 외곽 일대</a:t>
            </a:r>
            <a:r>
              <a:rPr lang="en-US" altLang="ko-KR" sz="1400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한강공원 강서지구</a:t>
            </a:r>
            <a:r>
              <a:rPr lang="en-US" altLang="ko-KR" sz="1400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수서 일부 지역</a:t>
            </a:r>
            <a:endParaRPr lang="en-US" altLang="ko-KR" dirty="0">
              <a:solidFill>
                <a:srgbClr val="AFABA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큰 도로에 나와 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택시를 잡기 힘들 것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이라고 가정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→ </a:t>
            </a:r>
            <a:r>
              <a:rPr lang="ko-KR" altLang="en-US" sz="24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카카오택시 이용 많을 것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이라고 추정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실제 택시기사들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대중교통 불편지역에서 승객을 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태운 비율이 더 많다고 느낌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” </a:t>
            </a:r>
            <a:r>
              <a:rPr lang="en-US" altLang="ko-KR" sz="24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68.2%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응답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F069FA-D9A1-456B-B45D-C50A853D7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31" t="1111" r="20862" b="191"/>
          <a:stretch/>
        </p:blipFill>
        <p:spPr>
          <a:xfrm>
            <a:off x="98012" y="1620872"/>
            <a:ext cx="5909128" cy="4003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12A98B-81B0-4E3B-AF7D-67B138616457}"/>
              </a:ext>
            </a:extLst>
          </p:cNvPr>
          <p:cNvSpPr txBox="1"/>
          <p:nvPr/>
        </p:nvSpPr>
        <p:spPr>
          <a:xfrm>
            <a:off x="455732" y="5626968"/>
            <a:ext cx="519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600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대중교통 불편지역에서의 카카오 택시 호출 전체 누적 건수 영상 구현</a:t>
            </a:r>
            <a:r>
              <a:rPr lang="en-US" altLang="ko-KR" sz="1600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55873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0EDBA-E83D-48B8-89BA-61A2FA056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#3 </a:t>
            </a:r>
            <a:r>
              <a:rPr lang="ko-KR" altLang="en-US" dirty="0"/>
              <a:t>카카오 택시 </a:t>
            </a:r>
            <a:r>
              <a:rPr lang="en-US" altLang="ko-KR" dirty="0"/>
              <a:t>: </a:t>
            </a:r>
            <a:r>
              <a:rPr lang="ko-KR" altLang="en-US" dirty="0"/>
              <a:t>기사</a:t>
            </a:r>
            <a:r>
              <a:rPr lang="en-US" altLang="ko-KR" dirty="0"/>
              <a:t>-</a:t>
            </a:r>
            <a:r>
              <a:rPr lang="ko-KR" altLang="en-US" dirty="0"/>
              <a:t>승객 간 소통 채널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A2EAE-5DF7-4631-9A03-970C029813D0}"/>
              </a:ext>
            </a:extLst>
          </p:cNvPr>
          <p:cNvSpPr txBox="1"/>
          <p:nvPr/>
        </p:nvSpPr>
        <p:spPr>
          <a:xfrm>
            <a:off x="1" y="1903720"/>
            <a:ext cx="121919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앱의 목적지 입력창에 </a:t>
            </a:r>
            <a:r>
              <a:rPr lang="en-US" altLang="ko-KR" sz="24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‘#’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이용하여 승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하차 시 도움이 필요한 것을 미리 알리거나 양해를 구함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  <a:r>
              <a:rPr lang="en-US" altLang="ko-KR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ex) #</a:t>
            </a:r>
            <a:r>
              <a:rPr lang="ko-KR" altLang="en-US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휠체어</a:t>
            </a:r>
            <a:r>
              <a:rPr lang="en-US" altLang="ko-KR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#</a:t>
            </a:r>
            <a:r>
              <a:rPr lang="ko-KR" altLang="en-US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애완견</a:t>
            </a:r>
            <a:r>
              <a:rPr lang="en-US" altLang="ko-KR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#</a:t>
            </a:r>
            <a:r>
              <a:rPr lang="ko-KR" altLang="en-US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장애인</a:t>
            </a:r>
            <a:r>
              <a:rPr lang="en-US" altLang="ko-KR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#</a:t>
            </a:r>
            <a:r>
              <a:rPr lang="ko-KR" altLang="en-US" dirty="0">
                <a:solidFill>
                  <a:srgbClr val="AFABA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환자 등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심야시간 대 추가요금 지불을 암시하는 해시태그 </a:t>
            </a:r>
            <a:r>
              <a:rPr lang="ko-KR" altLang="en-US" sz="2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어뷰징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이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증가 → </a:t>
            </a:r>
            <a:r>
              <a:rPr lang="ko-KR" altLang="en-US" sz="24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필터링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거쳐 거르고 있음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카카오택시를 반겼던 청각 장애인들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“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콜택시를 호출하기 위해 상담원과 통화를 해야 하는 어려움없이 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카카오택시 앱에 간편히 목적지를 입력하기만 하면 돼서 편리하다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.”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273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C6627-DB33-4107-B28D-FBEA3DBB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#4 </a:t>
            </a:r>
            <a:r>
              <a:rPr lang="ko-KR" altLang="en-US" dirty="0"/>
              <a:t>카카오택시 블랙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391CE-4C17-4BAD-92D8-2FE2D3B13ACD}"/>
              </a:ext>
            </a:extLst>
          </p:cNvPr>
          <p:cNvSpPr txBox="1"/>
          <p:nvPr/>
        </p:nvSpPr>
        <p:spPr>
          <a:xfrm>
            <a:off x="1" y="1954252"/>
            <a:ext cx="12191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카카오택시 블랙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이하 카카오블랙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카카오택시 앱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블랙 호출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통해 이용할 수 있는 </a:t>
            </a:r>
            <a:r>
              <a:rPr lang="ko-KR" altLang="en-US" sz="2400" b="1" dirty="0">
                <a:solidFill>
                  <a:srgbClr val="FDD20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최고급 택시 서비스</a:t>
            </a:r>
            <a:endParaRPr lang="en-US" altLang="ko-KR" sz="1600" b="1" dirty="0">
              <a:solidFill>
                <a:srgbClr val="FDD20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카카오는 카카오블랙 관련 데이터 분석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운행현황과 주 이용지역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최다 이용거리 및 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요금 현황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등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통해 빅 데이터를 생성 중</a:t>
            </a:r>
            <a:endParaRPr lang="en-US" altLang="ko-KR" sz="3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EADDCF-EA6F-4488-ADF5-E93853B02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5869878" cy="303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29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AE0A8-909D-4E27-BF19-D447CDAE5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#4 </a:t>
            </a:r>
            <a:r>
              <a:rPr lang="ko-KR" altLang="en-US" dirty="0"/>
              <a:t>데이터 분석 </a:t>
            </a:r>
            <a:r>
              <a:rPr lang="en-US" altLang="ko-KR" dirty="0"/>
              <a:t>– </a:t>
            </a:r>
            <a:r>
              <a:rPr lang="ko-KR" altLang="en-US" dirty="0"/>
              <a:t>이동 경로 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12513-BB8E-4872-AF1C-68F5B8554F9A}"/>
              </a:ext>
            </a:extLst>
          </p:cNvPr>
          <p:cNvSpPr txBox="1"/>
          <p:nvPr/>
        </p:nvSpPr>
        <p:spPr>
          <a:xfrm>
            <a:off x="1" y="126604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하루 동안 서울에서 운행한 카카오 블랙의 호출 데이터를 시각화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(2016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10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월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19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0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00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분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00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초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~11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59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분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59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초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09EC1C-4503-4CCE-9709-99FEC37AFAC1}"/>
              </a:ext>
            </a:extLst>
          </p:cNvPr>
          <p:cNvGrpSpPr/>
          <p:nvPr/>
        </p:nvGrpSpPr>
        <p:grpSpPr>
          <a:xfrm>
            <a:off x="758498" y="1965495"/>
            <a:ext cx="10675003" cy="4605985"/>
            <a:chOff x="646981" y="2145891"/>
            <a:chExt cx="10675003" cy="460598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6040887-9770-4F93-9727-41390312F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094" r="18633" b="6493"/>
            <a:stretch/>
          </p:blipFill>
          <p:spPr>
            <a:xfrm>
              <a:off x="646981" y="2145891"/>
              <a:ext cx="3364302" cy="216596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B9415D-BF18-422A-900C-4594ADC09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259" r="17918" b="6804"/>
            <a:stretch/>
          </p:blipFill>
          <p:spPr>
            <a:xfrm>
              <a:off x="4295230" y="2145983"/>
              <a:ext cx="3408160" cy="21674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D66AA32-D319-4C75-BE9F-E6872FC24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283" r="18538" b="5926"/>
            <a:stretch/>
          </p:blipFill>
          <p:spPr>
            <a:xfrm>
              <a:off x="7983102" y="2145891"/>
              <a:ext cx="3338882" cy="21659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AF910C5-5AB8-4684-82C5-62121A432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095" r="17995" b="5926"/>
            <a:stretch/>
          </p:blipFill>
          <p:spPr>
            <a:xfrm>
              <a:off x="646981" y="4595198"/>
              <a:ext cx="3364302" cy="215667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7D8EB58-1E0D-452D-AB67-7EF6DE69BD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189" t="1" r="19033" b="8835"/>
            <a:stretch/>
          </p:blipFill>
          <p:spPr>
            <a:xfrm>
              <a:off x="4295231" y="4595198"/>
              <a:ext cx="3408160" cy="215667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809AD2-9664-46A0-8832-F819D80A8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0064" r="18538" b="5926"/>
            <a:stretch/>
          </p:blipFill>
          <p:spPr>
            <a:xfrm>
              <a:off x="7982956" y="4595198"/>
              <a:ext cx="3336476" cy="215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9578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799</Words>
  <Application>Microsoft Office PowerPoint</Application>
  <PresentationFormat>와이드스크린</PresentationFormat>
  <Paragraphs>79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나눔바른펜</vt:lpstr>
      <vt:lpstr>돋움</vt:lpstr>
      <vt:lpstr>맑은 고딕</vt:lpstr>
      <vt:lpstr>Arial</vt:lpstr>
      <vt:lpstr>Office 테마</vt:lpstr>
      <vt:lpstr>PowerPoint 프레젠테이션</vt:lpstr>
      <vt:lpstr>  #3 카카오 택시?</vt:lpstr>
      <vt:lpstr>  #3 빅 데이터 분석</vt:lpstr>
      <vt:lpstr>  #3 Last One Mile</vt:lpstr>
      <vt:lpstr>  #3 Last One Mile 구간 단거리 택시 이용빈도 높은 이유?</vt:lpstr>
      <vt:lpstr>  #3 대중교통 불편지역</vt:lpstr>
      <vt:lpstr>  #3 카카오 택시 : 기사-승객 간 소통 채널</vt:lpstr>
      <vt:lpstr>  #4 카카오택시 블랙</vt:lpstr>
      <vt:lpstr>  #4 데이터 분석 – 이동 경로 데이터</vt:lpstr>
      <vt:lpstr>  #4 카카오 블랙 최다 호출 지역?</vt:lpstr>
      <vt:lpstr>  #4 목적지 세분화 – 병원, 백화점, 호텔</vt:lpstr>
      <vt:lpstr>  #4 목적지 세분화 – 병원, 백화점, 호텔</vt:lpstr>
      <vt:lpstr>  #4 카카오 블랙 최다 이용구간</vt:lpstr>
      <vt:lpstr>  #4 카카오 블랙 최다 결제 금액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JangYehoon</dc:creator>
  <cp:lastModifiedBy>JangYehoon</cp:lastModifiedBy>
  <cp:revision>36</cp:revision>
  <dcterms:created xsi:type="dcterms:W3CDTF">2017-07-09T23:37:52Z</dcterms:created>
  <dcterms:modified xsi:type="dcterms:W3CDTF">2017-07-11T03:09:08Z</dcterms:modified>
</cp:coreProperties>
</file>